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70" r:id="rId6"/>
    <p:sldId id="260" r:id="rId7"/>
    <p:sldId id="268" r:id="rId8"/>
    <p:sldId id="261" r:id="rId9"/>
    <p:sldId id="262" r:id="rId10"/>
    <p:sldId id="263" r:id="rId11"/>
    <p:sldId id="264" r:id="rId12"/>
    <p:sldId id="269" r:id="rId13"/>
    <p:sldId id="265" r:id="rId14"/>
    <p:sldId id="266" r:id="rId15"/>
    <p:sldId id="267" r:id="rId16"/>
  </p:sldIdLst>
  <p:sldSz cx="12192000" cy="6858000"/>
  <p:notesSz cx="6858000" cy="9144000"/>
  <p:embeddedFontLst>
    <p:embeddedFont>
      <p:font typeface="Century Gothic" panose="020B0502020202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g2jFr8H27oJllJbPNbOBFNZ7WJ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7eb4310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7eb4310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7eb4310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7eb4310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39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501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1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7c007228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27c007228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7c007228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7c007228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20"/>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22"/>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22"/>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rgbClr val="86D1D8"/>
                </a:solidFill>
                <a:latin typeface="Arial"/>
                <a:ea typeface="Arial"/>
                <a:cs typeface="Arial"/>
                <a:sym typeface="Arial"/>
              </a:rPr>
              <a:t>“</a:t>
            </a:r>
            <a:endParaRPr/>
          </a:p>
        </p:txBody>
      </p:sp>
      <p:sp>
        <p:nvSpPr>
          <p:cNvPr id="95" name="Google Shape;95;p22"/>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3"/>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4"/>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24"/>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24"/>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24"/>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24"/>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4"/>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24"/>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24"/>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5"/>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25"/>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25"/>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25"/>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25"/>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25"/>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25"/>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25"/>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25"/>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25"/>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25"/>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6"/>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7"/>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 name="Google Shape;32;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
        <p:nvSpPr>
          <p:cNvPr id="36" name="Google Shape;36;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5"/>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15"/>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16"/>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16"/>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16"/>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18"/>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9"/>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19"/>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0"/>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10"/>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1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0"/>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10"/>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1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covidjobimpacts.greenwich.hr/" TargetMode="External"/><Relationship Id="rId5" Type="http://schemas.openxmlformats.org/officeDocument/2006/relationships/hyperlink" Target="https://greenwichhr-covidjobimpacts.s3.us-east-2.amazonaws.com/ghr_data_specs_covid_public.pdf"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hyperlink" Target="https://www.greenwich.hr/" TargetMode="Externa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greenwichhr-covidjobimpacts.s3.us-east-2.amazonaws.com/ghr_data_specs_covid_public.pdf" TargetMode="External"/><Relationship Id="rId5" Type="http://schemas.openxmlformats.org/officeDocument/2006/relationships/hyperlink" Target="https://registry.opendata.aws/us-hiring-rates-pandemic/"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5.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hyperlink" Target="https://github.com/dumesh09/bigdata"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hyperlink" Target="https://www.greenwich.hr/"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greenwichhr-covidjobimpacts.s3.us-east-2.amazonaws.com/ghr_data_specs_covid_public.pdf" TargetMode="External"/><Relationship Id="rId5" Type="http://schemas.openxmlformats.org/officeDocument/2006/relationships/hyperlink" Target="https://registry.opendata.aws/us-hiring-rates-pandemic/"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xfrm>
            <a:off x="2209799" y="957943"/>
            <a:ext cx="7434943" cy="2220686"/>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4400"/>
              <a:buFont typeface="Century Gothic"/>
              <a:buNone/>
            </a:pPr>
            <a:r>
              <a:rPr lang="en-US" sz="4400" dirty="0"/>
              <a:t>Covid Job Impacts based on US Hiring Data</a:t>
            </a:r>
          </a:p>
        </p:txBody>
      </p:sp>
      <p:sp>
        <p:nvSpPr>
          <p:cNvPr id="148" name="Google Shape;148;p1"/>
          <p:cNvSpPr txBox="1">
            <a:spLocks noGrp="1"/>
          </p:cNvSpPr>
          <p:nvPr>
            <p:ph type="subTitle" idx="1"/>
          </p:nvPr>
        </p:nvSpPr>
        <p:spPr>
          <a:xfrm>
            <a:off x="5720174" y="3679372"/>
            <a:ext cx="6130200" cy="2525485"/>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400"/>
              <a:buNone/>
            </a:pPr>
            <a:endParaRPr lang="en-US" sz="2437" dirty="0"/>
          </a:p>
          <a:p>
            <a:pPr marL="0" lvl="0" indent="0" algn="l" rtl="0">
              <a:lnSpc>
                <a:spcPct val="80000"/>
              </a:lnSpc>
              <a:spcBef>
                <a:spcPts val="0"/>
              </a:spcBef>
              <a:spcAft>
                <a:spcPts val="0"/>
              </a:spcAft>
              <a:buSzPts val="400"/>
              <a:buNone/>
            </a:pPr>
            <a:r>
              <a:rPr lang="en-US" sz="2437" dirty="0"/>
              <a:t>DEEKSHA UMESH</a:t>
            </a:r>
            <a:endParaRPr sz="2437" dirty="0"/>
          </a:p>
          <a:p>
            <a:pPr marL="0" lvl="0" indent="0" algn="l" rtl="0">
              <a:lnSpc>
                <a:spcPct val="80000"/>
              </a:lnSpc>
              <a:spcBef>
                <a:spcPts val="1000"/>
              </a:spcBef>
              <a:spcAft>
                <a:spcPts val="0"/>
              </a:spcAft>
              <a:buSzPts val="400"/>
              <a:buNone/>
            </a:pPr>
            <a:r>
              <a:rPr lang="en-US" sz="2437" dirty="0"/>
              <a:t>PRUTHVI KASULA</a:t>
            </a:r>
            <a:endParaRPr sz="2437" dirty="0"/>
          </a:p>
          <a:p>
            <a:pPr marL="0" lvl="0" indent="0" algn="l" rtl="0">
              <a:lnSpc>
                <a:spcPct val="80000"/>
              </a:lnSpc>
              <a:spcBef>
                <a:spcPts val="1000"/>
              </a:spcBef>
              <a:spcAft>
                <a:spcPts val="0"/>
              </a:spcAft>
              <a:buSzPts val="400"/>
              <a:buNone/>
            </a:pPr>
            <a:r>
              <a:rPr lang="en-US" sz="2437" dirty="0"/>
              <a:t>SHALINI MARNENI </a:t>
            </a:r>
            <a:endParaRPr sz="2437" dirty="0"/>
          </a:p>
          <a:p>
            <a:pPr marL="0" lvl="0" indent="0" algn="l" rtl="0">
              <a:lnSpc>
                <a:spcPct val="80000"/>
              </a:lnSpc>
              <a:spcBef>
                <a:spcPts val="1000"/>
              </a:spcBef>
              <a:spcAft>
                <a:spcPts val="0"/>
              </a:spcAft>
              <a:buSzPts val="400"/>
              <a:buNone/>
            </a:pPr>
            <a:r>
              <a:rPr lang="en-US" sz="2437" dirty="0"/>
              <a:t>VENKATESHWAR REDDY SANKYAPALLI</a:t>
            </a:r>
            <a:endParaRPr sz="2437" dirty="0"/>
          </a:p>
          <a:p>
            <a:pPr marL="0" lvl="0" indent="0" algn="l" rtl="0">
              <a:lnSpc>
                <a:spcPct val="80000"/>
              </a:lnSpc>
              <a:spcBef>
                <a:spcPts val="1000"/>
              </a:spcBef>
              <a:spcAft>
                <a:spcPts val="0"/>
              </a:spcAft>
              <a:buSzPts val="400"/>
              <a:buNone/>
            </a:pPr>
            <a:r>
              <a:rPr lang="en-US" sz="2437" dirty="0"/>
              <a:t>GUNAKAR MADDI</a:t>
            </a:r>
            <a:endParaRPr sz="2437" dirty="0"/>
          </a:p>
          <a:p>
            <a:pPr marL="0" lvl="0" indent="0" algn="l" rtl="0">
              <a:lnSpc>
                <a:spcPct val="80000"/>
              </a:lnSpc>
              <a:spcBef>
                <a:spcPts val="1000"/>
              </a:spcBef>
              <a:spcAft>
                <a:spcPts val="0"/>
              </a:spcAft>
              <a:buSzPts val="400"/>
              <a:buNone/>
            </a:pPr>
            <a:endParaRPr sz="500" dirty="0"/>
          </a:p>
        </p:txBody>
      </p:sp>
      <p:pic>
        <p:nvPicPr>
          <p:cNvPr id="11" name="Audio 10">
            <a:hlinkClick r:id="" action="ppaction://media"/>
            <a:extLst>
              <a:ext uri="{FF2B5EF4-FFF2-40B4-BE49-F238E27FC236}">
                <a16:creationId xmlns:a16="http://schemas.microsoft.com/office/drawing/2014/main" id="{FF2309B2-C3F1-07CA-8230-92811BAF3B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290"/>
    </mc:Choice>
    <mc:Fallback>
      <p:transition spd="slow" advTm="14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7"/>
          <p:cNvSpPr txBox="1">
            <a:spLocks noGrp="1"/>
          </p:cNvSpPr>
          <p:nvPr>
            <p:ph type="title"/>
          </p:nvPr>
        </p:nvSpPr>
        <p:spPr>
          <a:xfrm>
            <a:off x="816425" y="534874"/>
            <a:ext cx="8825700" cy="1203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4000"/>
              <a:buFont typeface="Century Gothic"/>
              <a:buNone/>
            </a:pPr>
            <a:r>
              <a:rPr lang="en-US"/>
              <a:t>Evaluation</a:t>
            </a:r>
            <a:endParaRPr/>
          </a:p>
        </p:txBody>
      </p:sp>
      <p:sp>
        <p:nvSpPr>
          <p:cNvPr id="193" name="Google Shape;193;p7"/>
          <p:cNvSpPr txBox="1">
            <a:spLocks noGrp="1"/>
          </p:cNvSpPr>
          <p:nvPr>
            <p:ph type="body" idx="1"/>
          </p:nvPr>
        </p:nvSpPr>
        <p:spPr>
          <a:xfrm>
            <a:off x="945088" y="1990249"/>
            <a:ext cx="8825700" cy="1088700"/>
          </a:xfrm>
          <a:prstGeom prst="rect">
            <a:avLst/>
          </a:prstGeom>
          <a:noFill/>
          <a:ln>
            <a:noFill/>
          </a:ln>
        </p:spPr>
        <p:txBody>
          <a:bodyPr spcFirstLastPara="1" wrap="square" lIns="91425" tIns="45700" rIns="91425" bIns="45700" anchor="t" anchorCtr="0">
            <a:normAutofit/>
          </a:bodyPr>
          <a:lstStyle/>
          <a:p>
            <a:pPr marL="457200" lvl="0" indent="-330200" algn="l" rtl="0">
              <a:spcBef>
                <a:spcPts val="0"/>
              </a:spcBef>
              <a:spcAft>
                <a:spcPts val="0"/>
              </a:spcAft>
              <a:buSzPts val="1600"/>
              <a:buChar char="●"/>
            </a:pPr>
            <a:r>
              <a:rPr lang="en-US" dirty="0">
                <a:solidFill>
                  <a:schemeClr val="bg1"/>
                </a:solidFill>
              </a:rPr>
              <a:t>Our linear regression model gave us accuracy of 71.2%</a:t>
            </a:r>
            <a:endParaRPr dirty="0">
              <a:solidFill>
                <a:schemeClr val="bg1"/>
              </a:solidFill>
            </a:endParaRPr>
          </a:p>
          <a:p>
            <a:pPr marL="457200" lvl="0" indent="0" algn="l" rtl="0">
              <a:spcBef>
                <a:spcPts val="0"/>
              </a:spcBef>
              <a:spcAft>
                <a:spcPts val="0"/>
              </a:spcAft>
              <a:buNone/>
            </a:pPr>
            <a:endParaRPr dirty="0">
              <a:solidFill>
                <a:schemeClr val="bg1"/>
              </a:solidFill>
            </a:endParaRPr>
          </a:p>
          <a:p>
            <a:pPr marL="457200" lvl="0" indent="-330200" algn="l" rtl="0">
              <a:spcBef>
                <a:spcPts val="0"/>
              </a:spcBef>
              <a:spcAft>
                <a:spcPts val="0"/>
              </a:spcAft>
              <a:buSzPts val="1600"/>
              <a:buChar char="●"/>
            </a:pPr>
            <a:r>
              <a:rPr lang="en-US" dirty="0">
                <a:solidFill>
                  <a:schemeClr val="bg1"/>
                </a:solidFill>
              </a:rPr>
              <a:t>Evaluation shows improvement in the job market</a:t>
            </a:r>
            <a:endParaRPr dirty="0">
              <a:solidFill>
                <a:schemeClr val="bg1"/>
              </a:solidFill>
            </a:endParaRPr>
          </a:p>
          <a:p>
            <a:pPr marL="0" lvl="0" indent="0" algn="l" rtl="0">
              <a:spcBef>
                <a:spcPts val="0"/>
              </a:spcBef>
              <a:spcAft>
                <a:spcPts val="0"/>
              </a:spcAft>
              <a:buSzPts val="1600"/>
              <a:buNone/>
            </a:pPr>
            <a:endParaRPr dirty="0">
              <a:solidFill>
                <a:schemeClr val="bg1"/>
              </a:solidFill>
            </a:endParaRPr>
          </a:p>
        </p:txBody>
      </p:sp>
      <p:sp>
        <p:nvSpPr>
          <p:cNvPr id="194" name="Google Shape;194;p7"/>
          <p:cNvSpPr txBox="1"/>
          <p:nvPr/>
        </p:nvSpPr>
        <p:spPr>
          <a:xfrm>
            <a:off x="816425" y="3331325"/>
            <a:ext cx="783780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dirty="0">
                <a:solidFill>
                  <a:schemeClr val="bg1"/>
                </a:solidFill>
                <a:latin typeface="Century Gothic"/>
                <a:ea typeface="Century Gothic"/>
                <a:cs typeface="Century Gothic"/>
                <a:sym typeface="Century Gothic"/>
              </a:rPr>
              <a:t>Optimization</a:t>
            </a:r>
          </a:p>
          <a:p>
            <a:pPr marL="0" lvl="0" indent="0" algn="l" rtl="0">
              <a:spcBef>
                <a:spcPts val="0"/>
              </a:spcBef>
              <a:spcAft>
                <a:spcPts val="0"/>
              </a:spcAft>
              <a:buNone/>
            </a:pPr>
            <a:endParaRPr sz="4000" dirty="0">
              <a:solidFill>
                <a:schemeClr val="bg1"/>
              </a:solidFill>
              <a:latin typeface="Century Gothic"/>
              <a:ea typeface="Century Gothic"/>
              <a:cs typeface="Century Gothic"/>
              <a:sym typeface="Century Gothic"/>
            </a:endParaRPr>
          </a:p>
          <a:p>
            <a:pPr marL="457200" lvl="0" indent="-330200" algn="l" rtl="0">
              <a:spcBef>
                <a:spcPts val="0"/>
              </a:spcBef>
              <a:spcAft>
                <a:spcPts val="0"/>
              </a:spcAft>
              <a:buClr>
                <a:srgbClr val="86D1D8"/>
              </a:buClr>
              <a:buSzPts val="1600"/>
              <a:buFont typeface="Noto Sans Symbols"/>
              <a:buChar char="●"/>
            </a:pPr>
            <a:r>
              <a:rPr lang="en-US" sz="2000" dirty="0">
                <a:solidFill>
                  <a:schemeClr val="bg1"/>
                </a:solidFill>
                <a:latin typeface="Century Gothic"/>
                <a:ea typeface="Century Gothic"/>
                <a:cs typeface="Century Gothic"/>
                <a:sym typeface="Century Gothic"/>
              </a:rPr>
              <a:t>We can optimize our results by exploring multiple regression using different parameters.</a:t>
            </a:r>
            <a:endParaRPr sz="4000" dirty="0">
              <a:solidFill>
                <a:schemeClr val="bg1"/>
              </a:solidFill>
              <a:latin typeface="Century Gothic"/>
              <a:ea typeface="Century Gothic"/>
              <a:cs typeface="Century Gothic"/>
              <a:sym typeface="Century Gothic"/>
            </a:endParaRPr>
          </a:p>
        </p:txBody>
      </p:sp>
      <p:pic>
        <p:nvPicPr>
          <p:cNvPr id="5" name="Audio 4">
            <a:hlinkClick r:id="" action="ppaction://media"/>
            <a:extLst>
              <a:ext uri="{FF2B5EF4-FFF2-40B4-BE49-F238E27FC236}">
                <a16:creationId xmlns:a16="http://schemas.microsoft.com/office/drawing/2014/main" id="{F32D9D9C-12C2-1858-B03A-C4A8418FBB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816"/>
    </mc:Choice>
    <mc:Fallback>
      <p:transition spd="slow" advTm="38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27eb431087_0_0"/>
          <p:cNvSpPr txBox="1">
            <a:spLocks noGrp="1"/>
          </p:cNvSpPr>
          <p:nvPr>
            <p:ph type="title"/>
          </p:nvPr>
        </p:nvSpPr>
        <p:spPr>
          <a:xfrm>
            <a:off x="944800" y="401171"/>
            <a:ext cx="8825700" cy="1470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Conclusion</a:t>
            </a:r>
            <a:endParaRPr/>
          </a:p>
        </p:txBody>
      </p:sp>
      <p:sp>
        <p:nvSpPr>
          <p:cNvPr id="200" name="Google Shape;200;g127eb431087_0_0"/>
          <p:cNvSpPr txBox="1">
            <a:spLocks noGrp="1"/>
          </p:cNvSpPr>
          <p:nvPr>
            <p:ph type="body" idx="1"/>
          </p:nvPr>
        </p:nvSpPr>
        <p:spPr>
          <a:xfrm>
            <a:off x="814775" y="2029084"/>
            <a:ext cx="8825700" cy="3078000"/>
          </a:xfrm>
          <a:prstGeom prst="rect">
            <a:avLst/>
          </a:prstGeom>
        </p:spPr>
        <p:txBody>
          <a:bodyPr spcFirstLastPara="1" wrap="square" lIns="91425" tIns="45700" rIns="91425" bIns="45700" anchor="t" anchorCtr="0">
            <a:normAutofit fontScale="85000" lnSpcReduction="20000"/>
          </a:bodyPr>
          <a:lstStyle/>
          <a:p>
            <a:pPr marL="457200" lvl="0" indent="-314960" algn="just" rtl="0">
              <a:spcBef>
                <a:spcPts val="1000"/>
              </a:spcBef>
              <a:spcAft>
                <a:spcPts val="0"/>
              </a:spcAft>
              <a:buSzPct val="80000"/>
              <a:buChar char="●"/>
            </a:pPr>
            <a:r>
              <a:rPr lang="en-US" dirty="0">
                <a:solidFill>
                  <a:schemeClr val="bg1"/>
                </a:solidFill>
              </a:rPr>
              <a:t>The job market appears to be improving, according to the data.</a:t>
            </a:r>
            <a:endParaRPr dirty="0">
              <a:solidFill>
                <a:schemeClr val="bg1"/>
              </a:solidFill>
            </a:endParaRPr>
          </a:p>
          <a:p>
            <a:pPr marL="457200" lvl="0" indent="0" algn="just" rtl="0">
              <a:spcBef>
                <a:spcPts val="1000"/>
              </a:spcBef>
              <a:spcAft>
                <a:spcPts val="0"/>
              </a:spcAft>
              <a:buNone/>
            </a:pPr>
            <a:endParaRPr dirty="0">
              <a:solidFill>
                <a:schemeClr val="bg1"/>
              </a:solidFill>
            </a:endParaRPr>
          </a:p>
          <a:p>
            <a:pPr marL="457200" lvl="0" indent="-314960" algn="just" rtl="0">
              <a:spcBef>
                <a:spcPts val="1000"/>
              </a:spcBef>
              <a:spcAft>
                <a:spcPts val="0"/>
              </a:spcAft>
              <a:buSzPct val="80000"/>
              <a:buChar char="●"/>
            </a:pPr>
            <a:r>
              <a:rPr lang="en-US" dirty="0">
                <a:solidFill>
                  <a:schemeClr val="bg1"/>
                </a:solidFill>
              </a:rPr>
              <a:t> since the number of job posts has nearly quadrupled since March 2020 (pre-covid).</a:t>
            </a:r>
            <a:endParaRPr dirty="0">
              <a:solidFill>
                <a:schemeClr val="bg1"/>
              </a:solidFill>
            </a:endParaRPr>
          </a:p>
          <a:p>
            <a:pPr marL="457200" lvl="0" indent="0" algn="just" rtl="0">
              <a:spcBef>
                <a:spcPts val="1000"/>
              </a:spcBef>
              <a:spcAft>
                <a:spcPts val="0"/>
              </a:spcAft>
              <a:buNone/>
            </a:pPr>
            <a:r>
              <a:rPr lang="en-US" dirty="0">
                <a:solidFill>
                  <a:schemeClr val="bg1"/>
                </a:solidFill>
              </a:rPr>
              <a:t> </a:t>
            </a:r>
            <a:endParaRPr dirty="0">
              <a:solidFill>
                <a:schemeClr val="bg1"/>
              </a:solidFill>
            </a:endParaRPr>
          </a:p>
          <a:p>
            <a:pPr marL="457200" lvl="0" indent="-314960" algn="just" rtl="0">
              <a:spcBef>
                <a:spcPts val="1000"/>
              </a:spcBef>
              <a:spcAft>
                <a:spcPts val="0"/>
              </a:spcAft>
              <a:buSzPct val="80000"/>
              <a:buChar char="●"/>
            </a:pPr>
            <a:r>
              <a:rPr lang="en-US" dirty="0">
                <a:solidFill>
                  <a:schemeClr val="bg1"/>
                </a:solidFill>
              </a:rPr>
              <a:t>This could be because most people have been vaccinated and are using safeguards like masks and social separation.</a:t>
            </a:r>
            <a:endParaRPr dirty="0">
              <a:solidFill>
                <a:schemeClr val="bg1"/>
              </a:solidFill>
            </a:endParaRPr>
          </a:p>
          <a:p>
            <a:pPr marL="457200" lvl="0" indent="0" algn="just" rtl="0">
              <a:spcBef>
                <a:spcPts val="1000"/>
              </a:spcBef>
              <a:spcAft>
                <a:spcPts val="0"/>
              </a:spcAft>
              <a:buNone/>
            </a:pPr>
            <a:r>
              <a:rPr lang="en-US" dirty="0">
                <a:solidFill>
                  <a:schemeClr val="bg1"/>
                </a:solidFill>
              </a:rPr>
              <a:t> </a:t>
            </a:r>
            <a:endParaRPr dirty="0">
              <a:solidFill>
                <a:schemeClr val="bg1"/>
              </a:solidFill>
            </a:endParaRPr>
          </a:p>
          <a:p>
            <a:pPr marL="457200" lvl="0" indent="-314960" algn="just" rtl="0">
              <a:spcBef>
                <a:spcPts val="1000"/>
              </a:spcBef>
              <a:spcAft>
                <a:spcPts val="0"/>
              </a:spcAft>
              <a:buSzPct val="80000"/>
              <a:buChar char="●"/>
            </a:pPr>
            <a:r>
              <a:rPr lang="en-US" dirty="0">
                <a:solidFill>
                  <a:schemeClr val="bg1"/>
                </a:solidFill>
              </a:rPr>
              <a:t>As a result, if you're looking for a new job or are just starting out, now is an excellent moment to do it.</a:t>
            </a:r>
            <a:endParaRPr dirty="0">
              <a:solidFill>
                <a:schemeClr val="bg1"/>
              </a:solidFill>
            </a:endParaRPr>
          </a:p>
        </p:txBody>
      </p:sp>
      <p:pic>
        <p:nvPicPr>
          <p:cNvPr id="7" name="Audio 6">
            <a:hlinkClick r:id="" action="ppaction://media"/>
            <a:extLst>
              <a:ext uri="{FF2B5EF4-FFF2-40B4-BE49-F238E27FC236}">
                <a16:creationId xmlns:a16="http://schemas.microsoft.com/office/drawing/2014/main" id="{028BD06D-1BC4-5578-3A2F-C96F809C3A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42"/>
    </mc:Choice>
    <mc:Fallback>
      <p:transition spd="slow" advTm="20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27eb431087_0_0"/>
          <p:cNvSpPr txBox="1">
            <a:spLocks noGrp="1"/>
          </p:cNvSpPr>
          <p:nvPr>
            <p:ph type="title"/>
          </p:nvPr>
        </p:nvSpPr>
        <p:spPr>
          <a:xfrm>
            <a:off x="944800" y="401171"/>
            <a:ext cx="8825700" cy="1470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Future Work</a:t>
            </a:r>
            <a:endParaRPr dirty="0"/>
          </a:p>
        </p:txBody>
      </p:sp>
      <p:sp>
        <p:nvSpPr>
          <p:cNvPr id="200" name="Google Shape;200;g127eb431087_0_0"/>
          <p:cNvSpPr txBox="1">
            <a:spLocks noGrp="1"/>
          </p:cNvSpPr>
          <p:nvPr>
            <p:ph type="body" idx="1"/>
          </p:nvPr>
        </p:nvSpPr>
        <p:spPr>
          <a:xfrm>
            <a:off x="814775" y="2029084"/>
            <a:ext cx="8825700" cy="3078000"/>
          </a:xfrm>
          <a:prstGeom prst="rect">
            <a:avLst/>
          </a:prstGeom>
        </p:spPr>
        <p:txBody>
          <a:bodyPr spcFirstLastPara="1" wrap="square" lIns="91425" tIns="45700" rIns="91425" bIns="45700" anchor="t" anchorCtr="0">
            <a:normAutofit/>
          </a:bodyPr>
          <a:lstStyle/>
          <a:p>
            <a:pPr marL="457200" lvl="0" indent="-314960" algn="just" rtl="0">
              <a:spcBef>
                <a:spcPts val="1000"/>
              </a:spcBef>
              <a:spcAft>
                <a:spcPts val="0"/>
              </a:spcAft>
              <a:buSzPct val="80000"/>
              <a:buChar char="●"/>
            </a:pPr>
            <a:r>
              <a:rPr lang="en-US" sz="1800" dirty="0">
                <a:solidFill>
                  <a:schemeClr val="bg1"/>
                </a:solidFill>
              </a:rPr>
              <a:t>Capital Ventures to give more insight into the best industries to invest in.</a:t>
            </a:r>
          </a:p>
          <a:p>
            <a:pPr marL="142240" lvl="0" indent="0" algn="just" rtl="0">
              <a:spcBef>
                <a:spcPts val="1000"/>
              </a:spcBef>
              <a:spcAft>
                <a:spcPts val="0"/>
              </a:spcAft>
              <a:buSzPct val="80000"/>
            </a:pPr>
            <a:endParaRPr lang="en-US" sz="1800" dirty="0">
              <a:solidFill>
                <a:schemeClr val="bg1"/>
              </a:solidFill>
            </a:endParaRPr>
          </a:p>
          <a:p>
            <a:pPr marL="457200" lvl="0" indent="-314960" algn="just" rtl="0">
              <a:spcBef>
                <a:spcPts val="1000"/>
              </a:spcBef>
              <a:spcAft>
                <a:spcPts val="0"/>
              </a:spcAft>
              <a:buSzPct val="80000"/>
              <a:buChar char="●"/>
            </a:pPr>
            <a:r>
              <a:rPr lang="en-US" sz="1800" dirty="0">
                <a:solidFill>
                  <a:schemeClr val="bg1"/>
                </a:solidFill>
              </a:rPr>
              <a:t>To give insights on the best location and industries for start-ups.</a:t>
            </a:r>
          </a:p>
          <a:p>
            <a:pPr marL="142240" lvl="0" indent="0" algn="just" rtl="0">
              <a:spcBef>
                <a:spcPts val="1000"/>
              </a:spcBef>
              <a:spcAft>
                <a:spcPts val="0"/>
              </a:spcAft>
              <a:buSzPct val="80000"/>
            </a:pPr>
            <a:endParaRPr lang="en-US" sz="1800" dirty="0">
              <a:solidFill>
                <a:schemeClr val="bg1"/>
              </a:solidFill>
            </a:endParaRPr>
          </a:p>
          <a:p>
            <a:pPr marL="457200" lvl="0" indent="-314960" algn="just" rtl="0">
              <a:spcBef>
                <a:spcPts val="1000"/>
              </a:spcBef>
              <a:spcAft>
                <a:spcPts val="0"/>
              </a:spcAft>
              <a:buSzPct val="80000"/>
              <a:buChar char="●"/>
            </a:pPr>
            <a:r>
              <a:rPr lang="en-US" sz="1800" dirty="0">
                <a:solidFill>
                  <a:schemeClr val="bg1"/>
                </a:solidFill>
              </a:rPr>
              <a:t>For students who want to pursue their careers, we can give an insight into how each industry is trending in each location and help choose their concentration based on the data.</a:t>
            </a:r>
            <a:endParaRPr sz="1800" dirty="0">
              <a:solidFill>
                <a:schemeClr val="bg1"/>
              </a:solidFill>
            </a:endParaRPr>
          </a:p>
        </p:txBody>
      </p:sp>
      <p:pic>
        <p:nvPicPr>
          <p:cNvPr id="5" name="Audio 4">
            <a:hlinkClick r:id="" action="ppaction://media"/>
            <a:extLst>
              <a:ext uri="{FF2B5EF4-FFF2-40B4-BE49-F238E27FC236}">
                <a16:creationId xmlns:a16="http://schemas.microsoft.com/office/drawing/2014/main" id="{DA91B8A3-9A21-EDBF-7DA8-65FF7B6B4C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26464953"/>
      </p:ext>
    </p:extLst>
  </p:cSld>
  <p:clrMapOvr>
    <a:masterClrMapping/>
  </p:clrMapOvr>
  <mc:AlternateContent xmlns:mc="http://schemas.openxmlformats.org/markup-compatibility/2006">
    <mc:Choice xmlns:p14="http://schemas.microsoft.com/office/powerpoint/2010/main" Requires="p14">
      <p:transition spd="slow" p14:dur="2000" advTm="37360"/>
    </mc:Choice>
    <mc:Fallback>
      <p:transition spd="slow" advTm="37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5"/>
          <p:cNvSpPr txBox="1">
            <a:spLocks noGrp="1"/>
          </p:cNvSpPr>
          <p:nvPr>
            <p:ph type="body" idx="1"/>
          </p:nvPr>
        </p:nvSpPr>
        <p:spPr>
          <a:xfrm>
            <a:off x="916950" y="1442250"/>
            <a:ext cx="10621200" cy="397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n-US" sz="3400" dirty="0">
                <a:solidFill>
                  <a:schemeClr val="bg1"/>
                </a:solidFill>
              </a:rPr>
              <a:t>DATA SPECIFICATION LINK: </a:t>
            </a:r>
            <a:endParaRPr sz="3400" dirty="0">
              <a:solidFill>
                <a:schemeClr val="bg1"/>
              </a:solidFill>
            </a:endParaRPr>
          </a:p>
          <a:p>
            <a:pPr marL="0" lvl="0" indent="0" algn="l" rtl="0">
              <a:spcBef>
                <a:spcPts val="1000"/>
              </a:spcBef>
              <a:spcAft>
                <a:spcPts val="0"/>
              </a:spcAft>
              <a:buSzPts val="1920"/>
              <a:buNone/>
            </a:pPr>
            <a:r>
              <a:rPr lang="en-US" sz="1900" u="sng" dirty="0">
                <a:solidFill>
                  <a:schemeClr val="bg1"/>
                </a:solidFill>
                <a:hlinkClick r:id="rId5">
                  <a:extLst>
                    <a:ext uri="{A12FA001-AC4F-418D-AE19-62706E023703}">
                      <ahyp:hlinkClr xmlns:ahyp="http://schemas.microsoft.com/office/drawing/2018/hyperlinkcolor" val="tx"/>
                    </a:ext>
                  </a:extLst>
                </a:hlinkClick>
              </a:rPr>
              <a:t>HTTPS://GREENWICHHR-COVIDJOBIMPACTS.S3.US-EAST-2.AMAZONAWS.COM/GHR_DATA_SPECS_COVID_PUBLIC.PDF</a:t>
            </a:r>
            <a:endParaRPr sz="1900" dirty="0">
              <a:solidFill>
                <a:schemeClr val="bg1"/>
              </a:solidFill>
            </a:endParaRPr>
          </a:p>
          <a:p>
            <a:pPr marL="0" lvl="0" indent="0" algn="l" rtl="0">
              <a:spcBef>
                <a:spcPts val="1000"/>
              </a:spcBef>
              <a:spcAft>
                <a:spcPts val="0"/>
              </a:spcAft>
              <a:buSzPts val="1920"/>
              <a:buNone/>
            </a:pPr>
            <a:endParaRPr sz="2400" dirty="0">
              <a:solidFill>
                <a:schemeClr val="bg1"/>
              </a:solidFill>
            </a:endParaRPr>
          </a:p>
          <a:p>
            <a:pPr marL="0" lvl="0" indent="0" algn="l" rtl="0">
              <a:spcBef>
                <a:spcPts val="1000"/>
              </a:spcBef>
              <a:spcAft>
                <a:spcPts val="0"/>
              </a:spcAft>
              <a:buSzPts val="1920"/>
              <a:buNone/>
            </a:pPr>
            <a:r>
              <a:rPr lang="en-US" sz="3400" dirty="0">
                <a:solidFill>
                  <a:schemeClr val="bg1"/>
                </a:solidFill>
              </a:rPr>
              <a:t>TOOLS &amp; APPLICATIONS:</a:t>
            </a:r>
            <a:endParaRPr sz="3400" dirty="0">
              <a:solidFill>
                <a:schemeClr val="bg1"/>
              </a:solidFill>
            </a:endParaRPr>
          </a:p>
          <a:p>
            <a:pPr marL="0" lvl="0" indent="0" algn="l" rtl="0">
              <a:spcBef>
                <a:spcPts val="1000"/>
              </a:spcBef>
              <a:spcAft>
                <a:spcPts val="0"/>
              </a:spcAft>
              <a:buSzPts val="1920"/>
              <a:buNone/>
            </a:pPr>
            <a:r>
              <a:rPr lang="en-US" sz="1900" u="sng" dirty="0">
                <a:solidFill>
                  <a:schemeClr val="bg1"/>
                </a:solidFill>
                <a:hlinkClick r:id="rId6">
                  <a:extLst>
                    <a:ext uri="{A12FA001-AC4F-418D-AE19-62706E023703}">
                      <ahyp:hlinkClr xmlns:ahyp="http://schemas.microsoft.com/office/drawing/2018/hyperlinkcolor" val="tx"/>
                    </a:ext>
                  </a:extLst>
                </a:hlinkClick>
              </a:rPr>
              <a:t>COVIDJOBIMPATS.GREENWICH.HR - ONLINE VISUALIZATION OF DAILY HIRING DATA AND WEEKLY UNEMPLOYMENT DATA INCLUDING LINKS TO RECORDED DISCUSSIONS USING THE DATA</a:t>
            </a:r>
            <a:r>
              <a:rPr lang="en-US" sz="1900" dirty="0">
                <a:solidFill>
                  <a:schemeClr val="bg1"/>
                </a:solidFill>
              </a:rPr>
              <a:t> BY GREENWICH.HR AND ONEMODEL INC. </a:t>
            </a:r>
            <a:endParaRPr sz="1500" dirty="0">
              <a:solidFill>
                <a:schemeClr val="bg1"/>
              </a:solidFill>
            </a:endParaRPr>
          </a:p>
          <a:p>
            <a:pPr marL="0" lvl="0" indent="0" algn="l" rtl="0">
              <a:spcBef>
                <a:spcPts val="1000"/>
              </a:spcBef>
              <a:spcAft>
                <a:spcPts val="0"/>
              </a:spcAft>
              <a:buSzPts val="1920"/>
              <a:buNone/>
            </a:pPr>
            <a:endParaRPr sz="2400" dirty="0">
              <a:solidFill>
                <a:schemeClr val="bg1"/>
              </a:solidFill>
            </a:endParaRPr>
          </a:p>
        </p:txBody>
      </p:sp>
      <p:pic>
        <p:nvPicPr>
          <p:cNvPr id="5" name="Audio 4">
            <a:hlinkClick r:id="" action="ppaction://media"/>
            <a:extLst>
              <a:ext uri="{FF2B5EF4-FFF2-40B4-BE49-F238E27FC236}">
                <a16:creationId xmlns:a16="http://schemas.microsoft.com/office/drawing/2014/main" id="{918EDED7-A1B7-68DD-C25D-08490849241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327"/>
    </mc:Choice>
    <mc:Fallback>
      <p:transition spd="slow" advTm="12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8"/>
          <p:cNvSpPr txBox="1">
            <a:spLocks noGrp="1"/>
          </p:cNvSpPr>
          <p:nvPr>
            <p:ph type="title"/>
          </p:nvPr>
        </p:nvSpPr>
        <p:spPr>
          <a:xfrm>
            <a:off x="916950" y="1034600"/>
            <a:ext cx="11274900" cy="1257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400"/>
              <a:buFont typeface="Century Gothic"/>
              <a:buNone/>
            </a:pPr>
            <a:r>
              <a:rPr lang="en-US" sz="4000"/>
              <a:t>References</a:t>
            </a:r>
            <a:r>
              <a:rPr lang="en-US" sz="4400"/>
              <a:t>:</a:t>
            </a:r>
            <a:endParaRPr sz="4400"/>
          </a:p>
        </p:txBody>
      </p:sp>
      <p:sp>
        <p:nvSpPr>
          <p:cNvPr id="211" name="Google Shape;211;p8"/>
          <p:cNvSpPr txBox="1">
            <a:spLocks noGrp="1"/>
          </p:cNvSpPr>
          <p:nvPr>
            <p:ph type="body" idx="1"/>
          </p:nvPr>
        </p:nvSpPr>
        <p:spPr>
          <a:xfrm>
            <a:off x="1014720" y="2292502"/>
            <a:ext cx="10852800" cy="3736200"/>
          </a:xfrm>
          <a:prstGeom prst="rect">
            <a:avLst/>
          </a:prstGeom>
          <a:noFill/>
          <a:ln>
            <a:noFill/>
          </a:ln>
        </p:spPr>
        <p:txBody>
          <a:bodyPr spcFirstLastPara="1" wrap="square" lIns="91425" tIns="45700" rIns="91425" bIns="45700" anchor="t" anchorCtr="0">
            <a:normAutofit/>
          </a:bodyPr>
          <a:lstStyle/>
          <a:p>
            <a:pPr marL="342900" lvl="0" indent="-317500" algn="l" rtl="0">
              <a:spcBef>
                <a:spcPts val="0"/>
              </a:spcBef>
              <a:spcAft>
                <a:spcPts val="0"/>
              </a:spcAft>
              <a:buClr>
                <a:srgbClr val="86D1D8"/>
              </a:buClr>
              <a:buSzPts val="1520"/>
              <a:buChar char="●"/>
            </a:pPr>
            <a:r>
              <a:rPr lang="en-US" dirty="0">
                <a:solidFill>
                  <a:schemeClr val="bg1"/>
                </a:solidFill>
              </a:rPr>
              <a:t>Dataset</a:t>
            </a:r>
            <a:r>
              <a:rPr lang="en-US" b="1" dirty="0">
                <a:solidFill>
                  <a:schemeClr val="bg1"/>
                </a:solidFill>
              </a:rPr>
              <a:t>: </a:t>
            </a:r>
            <a:r>
              <a:rPr lang="en-US" u="sng" dirty="0">
                <a:solidFill>
                  <a:schemeClr val="bg1"/>
                </a:solidFill>
                <a:hlinkClick r:id="rId5">
                  <a:extLst>
                    <a:ext uri="{A12FA001-AC4F-418D-AE19-62706E023703}">
                      <ahyp:hlinkClr xmlns:ahyp="http://schemas.microsoft.com/office/drawing/2018/hyperlinkcolor" val="tx"/>
                    </a:ext>
                  </a:extLst>
                </a:hlinkClick>
              </a:rPr>
              <a:t>https://registry.opendata.aws/us-hiring-rates-pandemic/</a:t>
            </a:r>
            <a:endParaRPr u="sng" dirty="0">
              <a:solidFill>
                <a:schemeClr val="bg1"/>
              </a:solidFill>
            </a:endParaRPr>
          </a:p>
          <a:p>
            <a:pPr marL="0" lvl="0" indent="0" algn="l" rtl="0">
              <a:spcBef>
                <a:spcPts val="1000"/>
              </a:spcBef>
              <a:spcAft>
                <a:spcPts val="0"/>
              </a:spcAft>
              <a:buSzPts val="1920"/>
              <a:buNone/>
            </a:pPr>
            <a:endParaRPr dirty="0">
              <a:solidFill>
                <a:schemeClr val="bg1"/>
              </a:solidFill>
            </a:endParaRPr>
          </a:p>
          <a:p>
            <a:pPr marL="342900" lvl="0" indent="-317500" algn="l" rtl="0">
              <a:spcBef>
                <a:spcPts val="1000"/>
              </a:spcBef>
              <a:spcAft>
                <a:spcPts val="0"/>
              </a:spcAft>
              <a:buClr>
                <a:srgbClr val="86D1D8"/>
              </a:buClr>
              <a:buSzPts val="1520"/>
              <a:buChar char="●"/>
            </a:pPr>
            <a:r>
              <a:rPr lang="en-US" u="sng" dirty="0">
                <a:solidFill>
                  <a:schemeClr val="bg1"/>
                </a:solidFill>
                <a:hlinkClick r:id="rId6">
                  <a:extLst>
                    <a:ext uri="{A12FA001-AC4F-418D-AE19-62706E023703}">
                      <ahyp:hlinkClr xmlns:ahyp="http://schemas.microsoft.com/office/drawing/2018/hyperlinkcolor" val="tx"/>
                    </a:ext>
                  </a:extLst>
                </a:hlinkClick>
              </a:rPr>
              <a:t>Documentation of dataset schemas</a:t>
            </a:r>
            <a:r>
              <a:rPr lang="en-US" dirty="0">
                <a:solidFill>
                  <a:schemeClr val="bg1"/>
                </a:solidFill>
              </a:rPr>
              <a:t> by </a:t>
            </a:r>
            <a:r>
              <a:rPr lang="en-US" u="sng" dirty="0">
                <a:solidFill>
                  <a:schemeClr val="bg1"/>
                </a:solidFill>
                <a:hlinkClick r:id="rId7">
                  <a:extLst>
                    <a:ext uri="{A12FA001-AC4F-418D-AE19-62706E023703}">
                      <ahyp:hlinkClr xmlns:ahyp="http://schemas.microsoft.com/office/drawing/2018/hyperlinkcolor" val="tx"/>
                    </a:ext>
                  </a:extLst>
                </a:hlinkClick>
              </a:rPr>
              <a:t>Greenwich.HR</a:t>
            </a:r>
            <a:r>
              <a:rPr lang="en-US" dirty="0">
                <a:solidFill>
                  <a:schemeClr val="bg1"/>
                </a:solidFill>
              </a:rPr>
              <a:t> </a:t>
            </a:r>
            <a:endParaRPr dirty="0">
              <a:solidFill>
                <a:schemeClr val="bg1"/>
              </a:solidFill>
            </a:endParaRPr>
          </a:p>
          <a:p>
            <a:pPr marL="0" lvl="0" indent="0" algn="l" rtl="0">
              <a:spcBef>
                <a:spcPts val="1000"/>
              </a:spcBef>
              <a:spcAft>
                <a:spcPts val="0"/>
              </a:spcAft>
              <a:buSzPts val="1920"/>
              <a:buNone/>
            </a:pPr>
            <a:endParaRPr dirty="0">
              <a:solidFill>
                <a:schemeClr val="bg1"/>
              </a:solidFill>
            </a:endParaRPr>
          </a:p>
          <a:p>
            <a:pPr marL="342900" lvl="0" indent="-342900" algn="l" rtl="0">
              <a:spcBef>
                <a:spcPts val="1000"/>
              </a:spcBef>
              <a:spcAft>
                <a:spcPts val="0"/>
              </a:spcAft>
              <a:buClr>
                <a:srgbClr val="86D1D8"/>
              </a:buClr>
              <a:buSzPts val="1920"/>
              <a:buChar char="●"/>
            </a:pPr>
            <a:r>
              <a:rPr lang="en-US" dirty="0">
                <a:solidFill>
                  <a:schemeClr val="bg1"/>
                </a:solidFill>
              </a:rPr>
              <a:t>The Greenwich.HR data platform is the largest and fastest source of real-time labor market data.</a:t>
            </a:r>
            <a:r>
              <a:rPr lang="en-US" sz="2400" dirty="0">
                <a:solidFill>
                  <a:schemeClr val="bg1"/>
                </a:solidFill>
              </a:rPr>
              <a:t> </a:t>
            </a:r>
            <a:endParaRPr dirty="0">
              <a:solidFill>
                <a:schemeClr val="bg1"/>
              </a:solidFill>
            </a:endParaRPr>
          </a:p>
          <a:p>
            <a:pPr marL="342900" lvl="0" indent="-220980" algn="l" rtl="0">
              <a:spcBef>
                <a:spcPts val="1000"/>
              </a:spcBef>
              <a:spcAft>
                <a:spcPts val="0"/>
              </a:spcAft>
              <a:buSzPts val="1920"/>
              <a:buNone/>
            </a:pPr>
            <a:endParaRPr sz="2400" dirty="0">
              <a:solidFill>
                <a:schemeClr val="bg1"/>
              </a:solidFill>
            </a:endParaRPr>
          </a:p>
        </p:txBody>
      </p:sp>
      <p:pic>
        <p:nvPicPr>
          <p:cNvPr id="4" name="Audio 3">
            <a:hlinkClick r:id="" action="ppaction://media"/>
            <a:extLst>
              <a:ext uri="{FF2B5EF4-FFF2-40B4-BE49-F238E27FC236}">
                <a16:creationId xmlns:a16="http://schemas.microsoft.com/office/drawing/2014/main" id="{D7CFC243-EF31-AAC0-BEF6-3EF053F445E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13"/>
    </mc:Choice>
    <mc:Fallback>
      <p:transition spd="slow" advTm="5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15"/>
        <p:cNvGrpSpPr/>
        <p:nvPr/>
      </p:nvGrpSpPr>
      <p:grpSpPr>
        <a:xfrm>
          <a:off x="0" y="0"/>
          <a:ext cx="0" cy="0"/>
          <a:chOff x="0" y="0"/>
          <a:chExt cx="0" cy="0"/>
        </a:xfrm>
      </p:grpSpPr>
      <p:pic>
        <p:nvPicPr>
          <p:cNvPr id="216" name="Google Shape;216;p9"/>
          <p:cNvPicPr preferRelativeResize="0"/>
          <p:nvPr/>
        </p:nvPicPr>
        <p:blipFill rotWithShape="1">
          <a:blip r:embed="rId6">
            <a:alphaModFix/>
          </a:blip>
          <a:srcRect l="3613"/>
          <a:stretch/>
        </p:blipFill>
        <p:spPr>
          <a:xfrm>
            <a:off x="0" y="2669685"/>
            <a:ext cx="4037012" cy="4188315"/>
          </a:xfrm>
          <a:prstGeom prst="rect">
            <a:avLst/>
          </a:prstGeom>
          <a:noFill/>
          <a:ln>
            <a:noFill/>
          </a:ln>
        </p:spPr>
      </p:pic>
      <p:pic>
        <p:nvPicPr>
          <p:cNvPr id="217" name="Google Shape;217;p9"/>
          <p:cNvPicPr preferRelativeResize="0"/>
          <p:nvPr/>
        </p:nvPicPr>
        <p:blipFill rotWithShape="1">
          <a:blip r:embed="rId7">
            <a:alphaModFix/>
          </a:blip>
          <a:srcRect l="35640"/>
          <a:stretch/>
        </p:blipFill>
        <p:spPr>
          <a:xfrm>
            <a:off x="0" y="2892347"/>
            <a:ext cx="1522412" cy="2365453"/>
          </a:xfrm>
          <a:prstGeom prst="rect">
            <a:avLst/>
          </a:prstGeom>
          <a:noFill/>
          <a:ln>
            <a:noFill/>
          </a:ln>
        </p:spPr>
      </p:pic>
      <p:sp>
        <p:nvSpPr>
          <p:cNvPr id="218" name="Google Shape;218;p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9"/>
          <p:cNvPicPr preferRelativeResize="0"/>
          <p:nvPr/>
        </p:nvPicPr>
        <p:blipFill rotWithShape="1">
          <a:blip r:embed="rId8">
            <a:alphaModFix/>
          </a:blip>
          <a:srcRect t="28812"/>
          <a:stretch/>
        </p:blipFill>
        <p:spPr>
          <a:xfrm>
            <a:off x="7999412" y="0"/>
            <a:ext cx="1603387" cy="1141407"/>
          </a:xfrm>
          <a:prstGeom prst="rect">
            <a:avLst/>
          </a:prstGeom>
          <a:noFill/>
          <a:ln>
            <a:noFill/>
          </a:ln>
        </p:spPr>
      </p:pic>
      <p:pic>
        <p:nvPicPr>
          <p:cNvPr id="220" name="Google Shape;220;p9"/>
          <p:cNvPicPr preferRelativeResize="0"/>
          <p:nvPr/>
        </p:nvPicPr>
        <p:blipFill rotWithShape="1">
          <a:blip r:embed="rId9">
            <a:alphaModFix/>
          </a:blip>
          <a:srcRect b="23320"/>
          <a:stretch/>
        </p:blipFill>
        <p:spPr>
          <a:xfrm>
            <a:off x="8605878" y="6096000"/>
            <a:ext cx="993734" cy="762000"/>
          </a:xfrm>
          <a:prstGeom prst="rect">
            <a:avLst/>
          </a:prstGeom>
          <a:noFill/>
          <a:ln>
            <a:noFill/>
          </a:ln>
        </p:spPr>
      </p:pic>
      <p:sp>
        <p:nvSpPr>
          <p:cNvPr id="221" name="Google Shape;221;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0" y="0"/>
            <a:ext cx="12192000" cy="68580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3" name="Google Shape;223;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9"/>
          <p:cNvCxnSpPr/>
          <p:nvPr/>
        </p:nvCxnSpPr>
        <p:spPr>
          <a:xfrm>
            <a:off x="4356687" y="1930986"/>
            <a:ext cx="0" cy="3200400"/>
          </a:xfrm>
          <a:prstGeom prst="straightConnector1">
            <a:avLst/>
          </a:prstGeom>
          <a:noFill/>
          <a:ln w="15875" cap="sq" cmpd="sng">
            <a:solidFill>
              <a:schemeClr val="lt2">
                <a:alpha val="69803"/>
              </a:schemeClr>
            </a:solidFill>
            <a:prstDash val="solid"/>
            <a:miter lim="800000"/>
            <a:headEnd type="none" w="sm" len="sm"/>
            <a:tailEnd type="none" w="sm" len="sm"/>
          </a:ln>
        </p:spPr>
      </p:cxnSp>
      <p:sp>
        <p:nvSpPr>
          <p:cNvPr id="225" name="Google Shape;225;p9"/>
          <p:cNvSpPr txBox="1"/>
          <p:nvPr/>
        </p:nvSpPr>
        <p:spPr>
          <a:xfrm>
            <a:off x="4654295" y="1266958"/>
            <a:ext cx="6808362" cy="4528457"/>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n-US" sz="7200" b="0" i="0" u="none" strike="noStrike" cap="none">
                <a:solidFill>
                  <a:schemeClr val="lt2"/>
                </a:solidFill>
                <a:latin typeface="Century Gothic"/>
                <a:ea typeface="Century Gothic"/>
                <a:cs typeface="Century Gothic"/>
                <a:sym typeface="Century Gothic"/>
              </a:rPr>
              <a:t>THANK YOU</a:t>
            </a:r>
            <a:endParaRPr/>
          </a:p>
        </p:txBody>
      </p:sp>
      <p:pic>
        <p:nvPicPr>
          <p:cNvPr id="4" name="Audio 3">
            <a:hlinkClick r:id="" action="ppaction://media"/>
            <a:extLst>
              <a:ext uri="{FF2B5EF4-FFF2-40B4-BE49-F238E27FC236}">
                <a16:creationId xmlns:a16="http://schemas.microsoft.com/office/drawing/2014/main" id="{545864CD-4B31-9E83-C9D7-4985F4D5FBF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4"/>
    </mc:Choice>
    <mc:Fallback>
      <p:transition spd="slow" advTm="1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923621" y="1136200"/>
            <a:ext cx="7319700" cy="77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400"/>
              <a:buFont typeface="Century Gothic"/>
              <a:buNone/>
            </a:pPr>
            <a:r>
              <a:rPr lang="en-US" sz="4400" dirty="0"/>
              <a:t>Communication plan</a:t>
            </a:r>
            <a:br>
              <a:rPr lang="en-US" sz="4400" dirty="0"/>
            </a:br>
            <a:endParaRPr sz="4400" dirty="0"/>
          </a:p>
        </p:txBody>
      </p:sp>
      <p:sp>
        <p:nvSpPr>
          <p:cNvPr id="154" name="Google Shape;154;p2"/>
          <p:cNvSpPr txBox="1">
            <a:spLocks noGrp="1"/>
          </p:cNvSpPr>
          <p:nvPr>
            <p:ph type="body" idx="1"/>
          </p:nvPr>
        </p:nvSpPr>
        <p:spPr>
          <a:xfrm>
            <a:off x="923637" y="2256818"/>
            <a:ext cx="11416200" cy="3237300"/>
          </a:xfrm>
          <a:prstGeom prst="rect">
            <a:avLst/>
          </a:prstGeom>
          <a:noFill/>
          <a:ln>
            <a:noFill/>
          </a:ln>
        </p:spPr>
        <p:txBody>
          <a:bodyPr spcFirstLastPara="1" wrap="square" lIns="91425" tIns="45700" rIns="91425" bIns="45700" anchor="t" anchorCtr="0">
            <a:normAutofit/>
          </a:bodyPr>
          <a:lstStyle/>
          <a:p>
            <a:pPr marL="457200" lvl="0" indent="-381000" algn="l" rtl="0">
              <a:spcBef>
                <a:spcPts val="0"/>
              </a:spcBef>
              <a:spcAft>
                <a:spcPts val="0"/>
              </a:spcAft>
              <a:buSzPts val="2400"/>
              <a:buChar char="●"/>
            </a:pPr>
            <a:r>
              <a:rPr lang="en-US" sz="2400" dirty="0"/>
              <a:t>Planning and status meetings will be held on Zoom to collaborate work and review deliverables.</a:t>
            </a:r>
            <a:endParaRPr sz="2400" dirty="0"/>
          </a:p>
          <a:p>
            <a:pPr marL="457200" lvl="0" indent="0" algn="l" rtl="0">
              <a:spcBef>
                <a:spcPts val="0"/>
              </a:spcBef>
              <a:spcAft>
                <a:spcPts val="0"/>
              </a:spcAft>
              <a:buNone/>
            </a:pPr>
            <a:endParaRPr sz="2400" dirty="0"/>
          </a:p>
          <a:p>
            <a:pPr marL="457200" lvl="0" indent="-381000" algn="l" rtl="0">
              <a:spcBef>
                <a:spcPts val="0"/>
              </a:spcBef>
              <a:spcAft>
                <a:spcPts val="0"/>
              </a:spcAft>
              <a:buSzPts val="2400"/>
              <a:buChar char="●"/>
            </a:pPr>
            <a:r>
              <a:rPr lang="en-US" sz="2400" dirty="0"/>
              <a:t>Repository created for project: </a:t>
            </a:r>
            <a:r>
              <a:rPr lang="en-US" sz="2400" u="sng" dirty="0">
                <a:solidFill>
                  <a:schemeClr val="hlink"/>
                </a:solidFill>
                <a:hlinkClick r:id="rId5"/>
              </a:rPr>
              <a:t>https://github.com/dumesh09/bigdata</a:t>
            </a:r>
            <a:endParaRPr sz="2400" dirty="0"/>
          </a:p>
          <a:p>
            <a:pPr marL="0" lvl="0" indent="0" algn="l" rtl="0">
              <a:spcBef>
                <a:spcPts val="1000"/>
              </a:spcBef>
              <a:spcAft>
                <a:spcPts val="0"/>
              </a:spcAft>
              <a:buSzPts val="1920"/>
              <a:buNone/>
            </a:pPr>
            <a:endParaRPr sz="2400" dirty="0"/>
          </a:p>
        </p:txBody>
      </p:sp>
      <p:pic>
        <p:nvPicPr>
          <p:cNvPr id="10" name="Audio 9">
            <a:hlinkClick r:id="" action="ppaction://media"/>
            <a:extLst>
              <a:ext uri="{FF2B5EF4-FFF2-40B4-BE49-F238E27FC236}">
                <a16:creationId xmlns:a16="http://schemas.microsoft.com/office/drawing/2014/main" id="{31E036ED-7971-6DA6-3B0F-933C551EB1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168"/>
    </mc:Choice>
    <mc:Fallback>
      <p:transition spd="slow" advTm="17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
          <p:cNvSpPr txBox="1">
            <a:spLocks noGrp="1"/>
          </p:cNvSpPr>
          <p:nvPr>
            <p:ph type="title"/>
          </p:nvPr>
        </p:nvSpPr>
        <p:spPr>
          <a:xfrm>
            <a:off x="878750" y="652525"/>
            <a:ext cx="7182900" cy="1181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400"/>
              <a:buFont typeface="Century Gothic"/>
              <a:buNone/>
            </a:pPr>
            <a:r>
              <a:rPr lang="en-US" sz="4400" dirty="0"/>
              <a:t>Data Selection</a:t>
            </a:r>
            <a:endParaRPr sz="4400" dirty="0"/>
          </a:p>
        </p:txBody>
      </p:sp>
      <p:sp>
        <p:nvSpPr>
          <p:cNvPr id="160" name="Google Shape;160;p3"/>
          <p:cNvSpPr txBox="1">
            <a:spLocks noGrp="1"/>
          </p:cNvSpPr>
          <p:nvPr>
            <p:ph type="body" idx="1"/>
          </p:nvPr>
        </p:nvSpPr>
        <p:spPr>
          <a:xfrm>
            <a:off x="995645" y="1833927"/>
            <a:ext cx="10852800" cy="3736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a:t>Dataset</a:t>
            </a:r>
            <a:r>
              <a:rPr lang="en-US" sz="2400" b="1"/>
              <a:t>: </a:t>
            </a:r>
            <a:r>
              <a:rPr lang="en-US" sz="2400" u="sng">
                <a:solidFill>
                  <a:schemeClr val="hlink"/>
                </a:solidFill>
                <a:hlinkClick r:id="rId5"/>
              </a:rPr>
              <a:t>https://registry.opendata.aws/us-hiring-rates-pandemic/</a:t>
            </a:r>
            <a:endParaRPr sz="2400" u="sng"/>
          </a:p>
          <a:p>
            <a:pPr marL="0" lvl="0" indent="0" algn="l" rtl="0">
              <a:spcBef>
                <a:spcPts val="1000"/>
              </a:spcBef>
              <a:spcAft>
                <a:spcPts val="0"/>
              </a:spcAft>
              <a:buSzPts val="1920"/>
              <a:buNone/>
            </a:pPr>
            <a:endParaRPr sz="2400"/>
          </a:p>
          <a:p>
            <a:pPr marL="342900" lvl="0" indent="-342900" algn="l" rtl="0">
              <a:spcBef>
                <a:spcPts val="1000"/>
              </a:spcBef>
              <a:spcAft>
                <a:spcPts val="0"/>
              </a:spcAft>
              <a:buSzPts val="1920"/>
              <a:buChar char="●"/>
            </a:pPr>
            <a:r>
              <a:rPr lang="en-US" sz="2400" u="sng">
                <a:solidFill>
                  <a:schemeClr val="hlink"/>
                </a:solidFill>
                <a:hlinkClick r:id="rId6"/>
              </a:rPr>
              <a:t>Documentation of dataset schemas</a:t>
            </a:r>
            <a:r>
              <a:rPr lang="en-US" sz="2400"/>
              <a:t> by </a:t>
            </a:r>
            <a:r>
              <a:rPr lang="en-US" sz="2400" u="sng">
                <a:solidFill>
                  <a:schemeClr val="hlink"/>
                </a:solidFill>
                <a:hlinkClick r:id="rId7"/>
              </a:rPr>
              <a:t>Greenwich.HR</a:t>
            </a:r>
            <a:r>
              <a:rPr lang="en-US" sz="2400"/>
              <a:t> </a:t>
            </a:r>
            <a:endParaRPr sz="2400"/>
          </a:p>
          <a:p>
            <a:pPr marL="0" lvl="0" indent="0" algn="l" rtl="0">
              <a:spcBef>
                <a:spcPts val="1000"/>
              </a:spcBef>
              <a:spcAft>
                <a:spcPts val="0"/>
              </a:spcAft>
              <a:buSzPts val="1920"/>
              <a:buNone/>
            </a:pPr>
            <a:endParaRPr sz="2400"/>
          </a:p>
          <a:p>
            <a:pPr marL="342900" lvl="0" indent="-342900" algn="l" rtl="0">
              <a:spcBef>
                <a:spcPts val="1000"/>
              </a:spcBef>
              <a:spcAft>
                <a:spcPts val="0"/>
              </a:spcAft>
              <a:buSzPts val="1920"/>
              <a:buChar char="●"/>
            </a:pPr>
            <a:r>
              <a:rPr lang="en-US" sz="2400"/>
              <a:t>The Greenwich.HR data platform is the largest and fastest source of real-time labor market data. </a:t>
            </a:r>
            <a:endParaRPr/>
          </a:p>
          <a:p>
            <a:pPr marL="342900" lvl="0" indent="-220980" algn="l" rtl="0">
              <a:spcBef>
                <a:spcPts val="1000"/>
              </a:spcBef>
              <a:spcAft>
                <a:spcPts val="0"/>
              </a:spcAft>
              <a:buSzPts val="1920"/>
              <a:buNone/>
            </a:pPr>
            <a:endParaRPr sz="2400"/>
          </a:p>
        </p:txBody>
      </p:sp>
      <p:pic>
        <p:nvPicPr>
          <p:cNvPr id="6" name="Audio 5">
            <a:hlinkClick r:id="" action="ppaction://media"/>
            <a:extLst>
              <a:ext uri="{FF2B5EF4-FFF2-40B4-BE49-F238E27FC236}">
                <a16:creationId xmlns:a16="http://schemas.microsoft.com/office/drawing/2014/main" id="{531CD0DE-0002-A91B-E6DB-F90668A376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997"/>
    </mc:Choice>
    <mc:Fallback>
      <p:transition spd="slow" advTm="22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4"/>
          <p:cNvSpPr txBox="1">
            <a:spLocks noGrp="1"/>
          </p:cNvSpPr>
          <p:nvPr>
            <p:ph type="title"/>
          </p:nvPr>
        </p:nvSpPr>
        <p:spPr>
          <a:xfrm>
            <a:off x="903089" y="726897"/>
            <a:ext cx="12127500" cy="100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400"/>
              <a:buFont typeface="Century Gothic"/>
              <a:buNone/>
            </a:pPr>
            <a:r>
              <a:rPr lang="en-US" sz="4400" dirty="0"/>
              <a:t>Domain Knowledge</a:t>
            </a:r>
            <a:br>
              <a:rPr lang="en-US" sz="4400" dirty="0"/>
            </a:br>
            <a:endParaRPr sz="4400" dirty="0"/>
          </a:p>
        </p:txBody>
      </p:sp>
      <p:sp>
        <p:nvSpPr>
          <p:cNvPr id="166" name="Google Shape;166;p4"/>
          <p:cNvSpPr txBox="1">
            <a:spLocks noGrp="1"/>
          </p:cNvSpPr>
          <p:nvPr>
            <p:ph type="body" idx="1"/>
          </p:nvPr>
        </p:nvSpPr>
        <p:spPr>
          <a:xfrm>
            <a:off x="739384" y="2176194"/>
            <a:ext cx="10963500" cy="3657000"/>
          </a:xfrm>
          <a:prstGeom prst="rect">
            <a:avLst/>
          </a:prstGeom>
          <a:noFill/>
          <a:ln>
            <a:noFill/>
          </a:ln>
        </p:spPr>
        <p:txBody>
          <a:bodyPr spcFirstLastPara="1" wrap="square" lIns="91425" tIns="45700" rIns="91425" bIns="45700" anchor="t" anchorCtr="0">
            <a:normAutofit/>
          </a:bodyPr>
          <a:lstStyle/>
          <a:p>
            <a:pPr marL="457200" lvl="0" indent="-320040" algn="l" rtl="0">
              <a:spcBef>
                <a:spcPts val="0"/>
              </a:spcBef>
              <a:spcAft>
                <a:spcPts val="0"/>
              </a:spcAft>
              <a:buSzPts val="1440"/>
              <a:buChar char="●"/>
            </a:pPr>
            <a:r>
              <a:rPr lang="en-US" dirty="0"/>
              <a:t>This dataset provides daily updates on the volume of US job listings </a:t>
            </a:r>
            <a:endParaRPr dirty="0"/>
          </a:p>
          <a:p>
            <a:pPr marL="457200" lvl="0" indent="0" algn="l" rtl="0">
              <a:spcBef>
                <a:spcPts val="0"/>
              </a:spcBef>
              <a:spcAft>
                <a:spcPts val="0"/>
              </a:spcAft>
              <a:buNone/>
            </a:pPr>
            <a:endParaRPr dirty="0"/>
          </a:p>
          <a:p>
            <a:pPr marL="457200" lvl="0" indent="-320040" algn="l" rtl="0">
              <a:spcBef>
                <a:spcPts val="0"/>
              </a:spcBef>
              <a:spcAft>
                <a:spcPts val="0"/>
              </a:spcAft>
              <a:buSzPts val="1440"/>
              <a:buChar char="●"/>
            </a:pPr>
            <a:r>
              <a:rPr lang="en-US" dirty="0"/>
              <a:t>Data is derived from online job listings tracked continuously, calculated daily, and published nightly.</a:t>
            </a:r>
            <a:endParaRPr dirty="0"/>
          </a:p>
          <a:p>
            <a:pPr marL="457200" lvl="0" indent="0" algn="l" rtl="0">
              <a:spcBef>
                <a:spcPts val="0"/>
              </a:spcBef>
              <a:spcAft>
                <a:spcPts val="0"/>
              </a:spcAft>
              <a:buNone/>
            </a:pPr>
            <a:r>
              <a:rPr lang="en-US" dirty="0"/>
              <a:t> </a:t>
            </a:r>
            <a:endParaRPr dirty="0"/>
          </a:p>
          <a:p>
            <a:pPr marL="457200" lvl="0" indent="-320040" algn="l" rtl="0">
              <a:spcBef>
                <a:spcPts val="0"/>
              </a:spcBef>
              <a:spcAft>
                <a:spcPts val="0"/>
              </a:spcAft>
              <a:buSzPts val="1440"/>
              <a:buChar char="●"/>
            </a:pPr>
            <a:r>
              <a:rPr lang="en-US" dirty="0"/>
              <a:t>On average data from 70% of all new US jobs are captured, and the dataset currently contains data from 3.3 million hiring organizations.</a:t>
            </a:r>
            <a:endParaRPr dirty="0"/>
          </a:p>
          <a:p>
            <a:pPr marL="457200" lvl="0" indent="0" algn="l" rtl="0">
              <a:spcBef>
                <a:spcPts val="0"/>
              </a:spcBef>
              <a:spcAft>
                <a:spcPts val="0"/>
              </a:spcAft>
              <a:buNone/>
            </a:pPr>
            <a:r>
              <a:rPr lang="en-US" dirty="0"/>
              <a:t> </a:t>
            </a:r>
            <a:endParaRPr dirty="0"/>
          </a:p>
          <a:p>
            <a:pPr marL="457200" lvl="0" indent="-320040" algn="l" rtl="0">
              <a:spcBef>
                <a:spcPts val="0"/>
              </a:spcBef>
              <a:spcAft>
                <a:spcPts val="0"/>
              </a:spcAft>
              <a:buSzPts val="1440"/>
              <a:buChar char="●"/>
            </a:pPr>
            <a:r>
              <a:rPr lang="en-US" dirty="0"/>
              <a:t>Data for each filter segment is represented as the 7-day average of new job listings for a specific date</a:t>
            </a:r>
            <a:endParaRPr dirty="0"/>
          </a:p>
        </p:txBody>
      </p:sp>
      <p:pic>
        <p:nvPicPr>
          <p:cNvPr id="6" name="Audio 5">
            <a:hlinkClick r:id="" action="ppaction://media"/>
            <a:extLst>
              <a:ext uri="{FF2B5EF4-FFF2-40B4-BE49-F238E27FC236}">
                <a16:creationId xmlns:a16="http://schemas.microsoft.com/office/drawing/2014/main" id="{035221C6-F03A-D93B-FF19-2646E47A9E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781"/>
    </mc:Choice>
    <mc:Fallback>
      <p:transition spd="slow" advTm="72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4"/>
          <p:cNvSpPr txBox="1">
            <a:spLocks noGrp="1"/>
          </p:cNvSpPr>
          <p:nvPr>
            <p:ph type="title"/>
          </p:nvPr>
        </p:nvSpPr>
        <p:spPr>
          <a:xfrm>
            <a:off x="903089" y="726897"/>
            <a:ext cx="12127500" cy="100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400"/>
              <a:buFont typeface="Century Gothic"/>
              <a:buNone/>
            </a:pPr>
            <a:r>
              <a:rPr lang="en-US" sz="4400" dirty="0"/>
              <a:t>Data Exploration</a:t>
            </a:r>
            <a:br>
              <a:rPr lang="en-US" sz="4400" dirty="0"/>
            </a:br>
            <a:endParaRPr sz="4400" dirty="0"/>
          </a:p>
        </p:txBody>
      </p:sp>
      <p:sp>
        <p:nvSpPr>
          <p:cNvPr id="166" name="Google Shape;166;p4"/>
          <p:cNvSpPr txBox="1">
            <a:spLocks noGrp="1"/>
          </p:cNvSpPr>
          <p:nvPr>
            <p:ph type="body" idx="1"/>
          </p:nvPr>
        </p:nvSpPr>
        <p:spPr>
          <a:xfrm>
            <a:off x="739384" y="2176194"/>
            <a:ext cx="10963500" cy="3657000"/>
          </a:xfrm>
          <a:prstGeom prst="rect">
            <a:avLst/>
          </a:prstGeom>
          <a:noFill/>
          <a:ln>
            <a:noFill/>
          </a:ln>
        </p:spPr>
        <p:txBody>
          <a:bodyPr spcFirstLastPara="1" wrap="square" lIns="91425" tIns="45700" rIns="91425" bIns="45700" anchor="t" anchorCtr="0">
            <a:normAutofit/>
          </a:bodyPr>
          <a:lstStyle/>
          <a:p>
            <a:pPr marL="457200" lvl="0" indent="-320040" algn="l" rtl="0">
              <a:spcBef>
                <a:spcPts val="0"/>
              </a:spcBef>
              <a:spcAft>
                <a:spcPts val="0"/>
              </a:spcAft>
              <a:buSzPts val="1440"/>
              <a:buChar char="●"/>
            </a:pPr>
            <a:r>
              <a:rPr lang="en-US" dirty="0"/>
              <a:t>The data set is configured into 7 csv files comprising 9.2+MB data.</a:t>
            </a:r>
          </a:p>
          <a:p>
            <a:pPr marL="137160" lvl="0" indent="0" algn="l" rtl="0">
              <a:spcBef>
                <a:spcPts val="0"/>
              </a:spcBef>
              <a:spcAft>
                <a:spcPts val="0"/>
              </a:spcAft>
              <a:buSzPts val="1440"/>
              <a:buNone/>
            </a:pPr>
            <a:endParaRPr lang="en-US" dirty="0"/>
          </a:p>
          <a:p>
            <a:pPr marL="457200" lvl="0" indent="-320040" algn="l" rtl="0">
              <a:spcBef>
                <a:spcPts val="0"/>
              </a:spcBef>
              <a:spcAft>
                <a:spcPts val="0"/>
              </a:spcAft>
              <a:buSzPts val="1440"/>
              <a:buChar char="●"/>
            </a:pPr>
            <a:r>
              <a:rPr lang="en-US" dirty="0"/>
              <a:t> There are 394393 observations and 6 columns among which 4 attributes are of categorical type and the remaining are numerical attribute and date attribute. </a:t>
            </a:r>
          </a:p>
          <a:p>
            <a:pPr marL="137160" lvl="0" indent="0" algn="l" rtl="0">
              <a:spcBef>
                <a:spcPts val="0"/>
              </a:spcBef>
              <a:spcAft>
                <a:spcPts val="0"/>
              </a:spcAft>
              <a:buSzPts val="1440"/>
              <a:buNone/>
            </a:pPr>
            <a:endParaRPr lang="en-US" dirty="0"/>
          </a:p>
          <a:p>
            <a:pPr marL="457200" lvl="0" indent="-320040" algn="l" rtl="0">
              <a:spcBef>
                <a:spcPts val="0"/>
              </a:spcBef>
              <a:spcAft>
                <a:spcPts val="0"/>
              </a:spcAft>
              <a:buSzPts val="1440"/>
              <a:buChar char="●"/>
            </a:pPr>
            <a:r>
              <a:rPr lang="en-US" dirty="0"/>
              <a:t>Looking at the columns, the data set provides us information about total number of US job hiring listings in various states, industries (Real estate, Retail, Transportation etc.), job family (Customer Service, Entertainment, Finance etc.), role (Call Center Manager, Actor, CFO etc.) All the columns are not null data fields.</a:t>
            </a:r>
          </a:p>
        </p:txBody>
      </p:sp>
      <p:pic>
        <p:nvPicPr>
          <p:cNvPr id="3" name="Audio 2">
            <a:hlinkClick r:id="" action="ppaction://media"/>
            <a:extLst>
              <a:ext uri="{FF2B5EF4-FFF2-40B4-BE49-F238E27FC236}">
                <a16:creationId xmlns:a16="http://schemas.microsoft.com/office/drawing/2014/main" id="{9731FD9D-0D88-D2B0-AF16-493404EEA0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76030965"/>
      </p:ext>
    </p:extLst>
  </p:cSld>
  <p:clrMapOvr>
    <a:masterClrMapping/>
  </p:clrMapOvr>
  <mc:AlternateContent xmlns:mc="http://schemas.openxmlformats.org/markup-compatibility/2006">
    <mc:Choice xmlns:p14="http://schemas.microsoft.com/office/powerpoint/2010/main" Requires="p14">
      <p:transition spd="slow" p14:dur="2000" advTm="43222"/>
    </mc:Choice>
    <mc:Fallback>
      <p:transition spd="slow" advTm="4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6"/>
          <p:cNvSpPr txBox="1">
            <a:spLocks noGrp="1"/>
          </p:cNvSpPr>
          <p:nvPr>
            <p:ph type="title"/>
          </p:nvPr>
        </p:nvSpPr>
        <p:spPr>
          <a:xfrm>
            <a:off x="853110" y="683749"/>
            <a:ext cx="7875600" cy="1298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4400"/>
              <a:buFont typeface="Century Gothic"/>
              <a:buNone/>
            </a:pPr>
            <a:r>
              <a:rPr lang="en-US" sz="4400" dirty="0"/>
              <a:t>Data Preparation</a:t>
            </a:r>
            <a:br>
              <a:rPr lang="en-US" dirty="0"/>
            </a:br>
            <a:endParaRPr dirty="0"/>
          </a:p>
        </p:txBody>
      </p:sp>
      <p:sp>
        <p:nvSpPr>
          <p:cNvPr id="172" name="Google Shape;172;p6"/>
          <p:cNvSpPr txBox="1">
            <a:spLocks noGrp="1"/>
          </p:cNvSpPr>
          <p:nvPr>
            <p:ph type="body" idx="1"/>
          </p:nvPr>
        </p:nvSpPr>
        <p:spPr>
          <a:xfrm>
            <a:off x="988026" y="1981849"/>
            <a:ext cx="11037600" cy="3773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Font typeface="Arial" panose="020B0604020202020204" pitchFamily="34" charset="0"/>
              <a:buChar char="•"/>
            </a:pPr>
            <a:r>
              <a:rPr lang="en-US" dirty="0">
                <a:solidFill>
                  <a:schemeClr val="bg1"/>
                </a:solidFill>
              </a:rPr>
              <a:t>Handling missing data with imputation or deletion (preferably imputation)</a:t>
            </a:r>
          </a:p>
          <a:p>
            <a:pPr marL="0" lvl="0" indent="0" algn="l" rtl="0">
              <a:spcBef>
                <a:spcPts val="0"/>
              </a:spcBef>
              <a:spcAft>
                <a:spcPts val="0"/>
              </a:spcAft>
              <a:buSzPts val="1920"/>
            </a:pPr>
            <a:endParaRPr lang="en-US" dirty="0">
              <a:solidFill>
                <a:schemeClr val="bg1"/>
              </a:solidFill>
            </a:endParaRPr>
          </a:p>
          <a:p>
            <a:pPr marL="342900" lvl="0" indent="-342900" algn="l" rtl="0">
              <a:spcBef>
                <a:spcPts val="0"/>
              </a:spcBef>
              <a:spcAft>
                <a:spcPts val="0"/>
              </a:spcAft>
              <a:buSzPts val="1920"/>
              <a:buFont typeface="Arial" panose="020B0604020202020204" pitchFamily="34" charset="0"/>
              <a:buChar char="•"/>
            </a:pPr>
            <a:r>
              <a:rPr lang="en-US" dirty="0">
                <a:solidFill>
                  <a:schemeClr val="bg1"/>
                </a:solidFill>
              </a:rPr>
              <a:t>Handling the scaling and normalizing of the data</a:t>
            </a:r>
          </a:p>
          <a:p>
            <a:pPr marL="0" lvl="0" indent="0" algn="l" rtl="0">
              <a:spcBef>
                <a:spcPts val="0"/>
              </a:spcBef>
              <a:spcAft>
                <a:spcPts val="0"/>
              </a:spcAft>
              <a:buSzPts val="1920"/>
            </a:pPr>
            <a:endParaRPr lang="en-US" dirty="0">
              <a:solidFill>
                <a:schemeClr val="bg1"/>
              </a:solidFill>
            </a:endParaRPr>
          </a:p>
          <a:p>
            <a:pPr marL="342900" lvl="0" indent="-342900" algn="l" rtl="0">
              <a:spcBef>
                <a:spcPts val="0"/>
              </a:spcBef>
              <a:spcAft>
                <a:spcPts val="0"/>
              </a:spcAft>
              <a:buSzPts val="1920"/>
              <a:buFont typeface="Arial" panose="020B0604020202020204" pitchFamily="34" charset="0"/>
              <a:buChar char="•"/>
            </a:pPr>
            <a:r>
              <a:rPr lang="en-US" dirty="0">
                <a:solidFill>
                  <a:schemeClr val="bg1"/>
                </a:solidFill>
              </a:rPr>
              <a:t>Visualizing the data inconsistencies to get a better insight in the uniformity or the inconsistencies</a:t>
            </a:r>
          </a:p>
          <a:p>
            <a:pPr marL="0" lvl="0" indent="0" algn="l" rtl="0">
              <a:spcBef>
                <a:spcPts val="0"/>
              </a:spcBef>
              <a:spcAft>
                <a:spcPts val="0"/>
              </a:spcAft>
              <a:buSzPts val="1920"/>
            </a:pPr>
            <a:endParaRPr lang="en-US" dirty="0">
              <a:solidFill>
                <a:schemeClr val="bg1"/>
              </a:solidFill>
            </a:endParaRPr>
          </a:p>
          <a:p>
            <a:pPr marL="342900" lvl="0" indent="-342900" algn="l" rtl="0">
              <a:spcBef>
                <a:spcPts val="0"/>
              </a:spcBef>
              <a:spcAft>
                <a:spcPts val="0"/>
              </a:spcAft>
              <a:buSzPts val="1920"/>
              <a:buFont typeface="Arial" panose="020B0604020202020204" pitchFamily="34" charset="0"/>
              <a:buChar char="•"/>
            </a:pPr>
            <a:r>
              <a:rPr lang="en-US" dirty="0">
                <a:solidFill>
                  <a:schemeClr val="bg1"/>
                </a:solidFill>
              </a:rPr>
              <a:t>Understanding and comparing distribution through histograms, CDF, Q-plots</a:t>
            </a:r>
          </a:p>
          <a:p>
            <a:pPr marL="0" lvl="0" indent="0" algn="l" rtl="0">
              <a:spcBef>
                <a:spcPts val="0"/>
              </a:spcBef>
              <a:spcAft>
                <a:spcPts val="0"/>
              </a:spcAft>
              <a:buSzPts val="1920"/>
            </a:pPr>
            <a:endParaRPr lang="en-US" dirty="0">
              <a:solidFill>
                <a:schemeClr val="bg1"/>
              </a:solidFill>
            </a:endParaRPr>
          </a:p>
          <a:p>
            <a:pPr marL="342900" lvl="0" indent="-342900" algn="l" rtl="0">
              <a:spcBef>
                <a:spcPts val="0"/>
              </a:spcBef>
              <a:spcAft>
                <a:spcPts val="0"/>
              </a:spcAft>
              <a:buSzPts val="1920"/>
              <a:buFont typeface="Arial" panose="020B0604020202020204" pitchFamily="34" charset="0"/>
              <a:buChar char="•"/>
            </a:pPr>
            <a:r>
              <a:rPr lang="en-US" dirty="0">
                <a:solidFill>
                  <a:schemeClr val="bg1"/>
                </a:solidFill>
              </a:rPr>
              <a:t>Visualizing relationships between the variables</a:t>
            </a:r>
          </a:p>
        </p:txBody>
      </p:sp>
      <p:pic>
        <p:nvPicPr>
          <p:cNvPr id="5" name="Audio 4">
            <a:hlinkClick r:id="" action="ppaction://media"/>
            <a:extLst>
              <a:ext uri="{FF2B5EF4-FFF2-40B4-BE49-F238E27FC236}">
                <a16:creationId xmlns:a16="http://schemas.microsoft.com/office/drawing/2014/main" id="{C0E12B89-FD83-95CA-87CB-AF25859970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70"/>
    </mc:Choice>
    <mc:Fallback>
      <p:transition spd="slow" advTm="29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6"/>
          <p:cNvSpPr txBox="1">
            <a:spLocks noGrp="1"/>
          </p:cNvSpPr>
          <p:nvPr>
            <p:ph type="title"/>
          </p:nvPr>
        </p:nvSpPr>
        <p:spPr>
          <a:xfrm>
            <a:off x="706020" y="683749"/>
            <a:ext cx="7875600" cy="12981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4400"/>
              <a:buFont typeface="Century Gothic"/>
              <a:buNone/>
            </a:pPr>
            <a:r>
              <a:rPr lang="en-US" sz="4400" dirty="0"/>
              <a:t>Research Objectives</a:t>
            </a:r>
            <a:br>
              <a:rPr lang="en-US" dirty="0"/>
            </a:br>
            <a:endParaRPr dirty="0"/>
          </a:p>
        </p:txBody>
      </p:sp>
      <p:sp>
        <p:nvSpPr>
          <p:cNvPr id="172" name="Google Shape;172;p6"/>
          <p:cNvSpPr txBox="1">
            <a:spLocks noGrp="1"/>
          </p:cNvSpPr>
          <p:nvPr>
            <p:ph type="body" idx="1"/>
          </p:nvPr>
        </p:nvSpPr>
        <p:spPr>
          <a:xfrm>
            <a:off x="868104" y="1981849"/>
            <a:ext cx="11037600" cy="3773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n-US" sz="2400" dirty="0">
                <a:solidFill>
                  <a:schemeClr val="bg1"/>
                </a:solidFill>
              </a:rPr>
              <a:t>Objective:  Overall job market favorability for job seekers </a:t>
            </a:r>
          </a:p>
          <a:p>
            <a:pPr marL="0" lvl="0" indent="0" algn="l" rtl="0">
              <a:spcBef>
                <a:spcPts val="0"/>
              </a:spcBef>
              <a:spcAft>
                <a:spcPts val="0"/>
              </a:spcAft>
              <a:buSzPts val="1920"/>
              <a:buNone/>
            </a:pPr>
            <a:endParaRPr lang="en-US" sz="2400" dirty="0">
              <a:solidFill>
                <a:schemeClr val="bg1"/>
              </a:solidFill>
            </a:endParaRPr>
          </a:p>
          <a:p>
            <a:pPr marL="0" lvl="0" indent="0" algn="l" rtl="0">
              <a:spcBef>
                <a:spcPts val="0"/>
              </a:spcBef>
              <a:spcAft>
                <a:spcPts val="0"/>
              </a:spcAft>
              <a:buSzPts val="1920"/>
              <a:buNone/>
            </a:pPr>
            <a:r>
              <a:rPr lang="en-US" sz="2400" dirty="0">
                <a:solidFill>
                  <a:schemeClr val="bg1"/>
                </a:solidFill>
              </a:rPr>
              <a:t>Descriptive questions:</a:t>
            </a:r>
          </a:p>
          <a:p>
            <a:pPr marL="0" lvl="0" indent="0" algn="l" rtl="0">
              <a:spcBef>
                <a:spcPts val="0"/>
              </a:spcBef>
              <a:spcAft>
                <a:spcPts val="0"/>
              </a:spcAft>
              <a:buSzPts val="1920"/>
              <a:buNone/>
            </a:pPr>
            <a:endParaRPr lang="en-US" sz="2400" dirty="0">
              <a:solidFill>
                <a:schemeClr val="bg1"/>
              </a:solidFill>
            </a:endParaRPr>
          </a:p>
          <a:p>
            <a:pPr marL="342900" lvl="0" indent="-342900" algn="l" rtl="0">
              <a:spcBef>
                <a:spcPts val="0"/>
              </a:spcBef>
              <a:spcAft>
                <a:spcPts val="0"/>
              </a:spcAft>
              <a:buSzPts val="1920"/>
              <a:buFont typeface="Arial" panose="020B0604020202020204" pitchFamily="34" charset="0"/>
              <a:buChar char="•"/>
            </a:pPr>
            <a:r>
              <a:rPr lang="en-US" sz="2400" dirty="0">
                <a:solidFill>
                  <a:schemeClr val="bg1"/>
                </a:solidFill>
              </a:rPr>
              <a:t>What is the impact on job postings in each state</a:t>
            </a:r>
          </a:p>
          <a:p>
            <a:pPr marL="342900" lvl="0" indent="-342900" algn="l" rtl="0">
              <a:spcBef>
                <a:spcPts val="0"/>
              </a:spcBef>
              <a:spcAft>
                <a:spcPts val="0"/>
              </a:spcAft>
              <a:buSzPts val="1920"/>
              <a:buFont typeface="Arial" panose="020B0604020202020204" pitchFamily="34" charset="0"/>
              <a:buChar char="•"/>
            </a:pPr>
            <a:r>
              <a:rPr lang="en-US" sz="2400" dirty="0">
                <a:solidFill>
                  <a:schemeClr val="bg1"/>
                </a:solidFill>
              </a:rPr>
              <a:t>How different industries have adapted to COVID</a:t>
            </a:r>
          </a:p>
          <a:p>
            <a:pPr marL="0" lvl="0" indent="0" algn="l" rtl="0">
              <a:spcBef>
                <a:spcPts val="0"/>
              </a:spcBef>
              <a:spcAft>
                <a:spcPts val="0"/>
              </a:spcAft>
              <a:buSzPts val="1920"/>
              <a:buNone/>
            </a:pPr>
            <a:endParaRPr lang="en-US" sz="2400" dirty="0">
              <a:solidFill>
                <a:schemeClr val="bg1"/>
              </a:solidFill>
            </a:endParaRPr>
          </a:p>
          <a:p>
            <a:pPr marL="0" lvl="0" indent="0" algn="l" rtl="0">
              <a:spcBef>
                <a:spcPts val="0"/>
              </a:spcBef>
              <a:spcAft>
                <a:spcPts val="0"/>
              </a:spcAft>
              <a:buSzPts val="1920"/>
              <a:buNone/>
            </a:pPr>
            <a:r>
              <a:rPr lang="en-US" sz="2400" dirty="0">
                <a:solidFill>
                  <a:schemeClr val="bg1"/>
                </a:solidFill>
              </a:rPr>
              <a:t>Predictive questions:</a:t>
            </a:r>
          </a:p>
          <a:p>
            <a:pPr marL="342900" lvl="0" indent="-342900" algn="l" rtl="0">
              <a:spcBef>
                <a:spcPts val="0"/>
              </a:spcBef>
              <a:spcAft>
                <a:spcPts val="0"/>
              </a:spcAft>
              <a:buSzPts val="1920"/>
              <a:buFont typeface="Arial" panose="020B0604020202020204" pitchFamily="34" charset="0"/>
              <a:buChar char="•"/>
            </a:pPr>
            <a:r>
              <a:rPr lang="en-US" sz="2400" dirty="0">
                <a:solidFill>
                  <a:schemeClr val="bg1"/>
                </a:solidFill>
              </a:rPr>
              <a:t>overall job listings growth</a:t>
            </a:r>
          </a:p>
        </p:txBody>
      </p:sp>
      <p:pic>
        <p:nvPicPr>
          <p:cNvPr id="4" name="Audio 3">
            <a:hlinkClick r:id="" action="ppaction://media"/>
            <a:extLst>
              <a:ext uri="{FF2B5EF4-FFF2-40B4-BE49-F238E27FC236}">
                <a16:creationId xmlns:a16="http://schemas.microsoft.com/office/drawing/2014/main" id="{CDF73ECC-65B3-4464-144A-4B5D2ED2CE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97750542"/>
      </p:ext>
    </p:extLst>
  </p:cSld>
  <p:clrMapOvr>
    <a:masterClrMapping/>
  </p:clrMapOvr>
  <mc:AlternateContent xmlns:mc="http://schemas.openxmlformats.org/markup-compatibility/2006">
    <mc:Choice xmlns:p14="http://schemas.microsoft.com/office/powerpoint/2010/main" Requires="p14">
      <p:transition spd="slow" p14:dur="2000" advTm="37695"/>
    </mc:Choice>
    <mc:Fallback>
      <p:transition spd="slow" advTm="37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127c007228e_0_3"/>
          <p:cNvSpPr txBox="1">
            <a:spLocks noGrp="1"/>
          </p:cNvSpPr>
          <p:nvPr>
            <p:ph type="title"/>
          </p:nvPr>
        </p:nvSpPr>
        <p:spPr>
          <a:xfrm>
            <a:off x="524575" y="291779"/>
            <a:ext cx="8825700" cy="995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Analytics</a:t>
            </a:r>
            <a:endParaRPr/>
          </a:p>
        </p:txBody>
      </p:sp>
      <p:sp>
        <p:nvSpPr>
          <p:cNvPr id="178" name="Google Shape;178;g127c007228e_0_3"/>
          <p:cNvSpPr txBox="1">
            <a:spLocks noGrp="1"/>
          </p:cNvSpPr>
          <p:nvPr>
            <p:ph type="body" idx="1"/>
          </p:nvPr>
        </p:nvSpPr>
        <p:spPr>
          <a:xfrm>
            <a:off x="392948" y="4437200"/>
            <a:ext cx="12044100" cy="8604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dirty="0">
                <a:solidFill>
                  <a:schemeClr val="bg1"/>
                </a:solidFill>
              </a:rPr>
              <a:t>      Impact on jobs in                                                            Impact on jobs in</a:t>
            </a:r>
            <a:endParaRPr dirty="0">
              <a:solidFill>
                <a:schemeClr val="bg1"/>
              </a:solidFill>
            </a:endParaRPr>
          </a:p>
          <a:p>
            <a:pPr marL="0" lvl="0" indent="0" algn="l" rtl="0">
              <a:spcBef>
                <a:spcPts val="1000"/>
              </a:spcBef>
              <a:spcAft>
                <a:spcPts val="0"/>
              </a:spcAft>
              <a:buNone/>
            </a:pPr>
            <a:r>
              <a:rPr lang="en-US" dirty="0">
                <a:solidFill>
                  <a:schemeClr val="bg1"/>
                </a:solidFill>
              </a:rPr>
              <a:t>       different industries                                                           different locations</a:t>
            </a:r>
            <a:endParaRPr dirty="0">
              <a:solidFill>
                <a:schemeClr val="bg1"/>
              </a:solidFill>
            </a:endParaRPr>
          </a:p>
        </p:txBody>
      </p:sp>
      <p:pic>
        <p:nvPicPr>
          <p:cNvPr id="179" name="Google Shape;179;g127c007228e_0_3"/>
          <p:cNvPicPr preferRelativeResize="0"/>
          <p:nvPr/>
        </p:nvPicPr>
        <p:blipFill>
          <a:blip r:embed="rId5">
            <a:alphaModFix/>
          </a:blip>
          <a:stretch>
            <a:fillRect/>
          </a:stretch>
        </p:blipFill>
        <p:spPr>
          <a:xfrm>
            <a:off x="655875" y="1583875"/>
            <a:ext cx="4271408" cy="2556933"/>
          </a:xfrm>
          <a:prstGeom prst="rect">
            <a:avLst/>
          </a:prstGeom>
          <a:noFill/>
          <a:ln>
            <a:noFill/>
          </a:ln>
        </p:spPr>
      </p:pic>
      <p:pic>
        <p:nvPicPr>
          <p:cNvPr id="180" name="Google Shape;180;g127c007228e_0_3"/>
          <p:cNvPicPr preferRelativeResize="0"/>
          <p:nvPr/>
        </p:nvPicPr>
        <p:blipFill>
          <a:blip r:embed="rId6">
            <a:alphaModFix/>
          </a:blip>
          <a:stretch>
            <a:fillRect/>
          </a:stretch>
        </p:blipFill>
        <p:spPr>
          <a:xfrm>
            <a:off x="6181850" y="1583875"/>
            <a:ext cx="4717475" cy="2556925"/>
          </a:xfrm>
          <a:prstGeom prst="rect">
            <a:avLst/>
          </a:prstGeom>
          <a:noFill/>
          <a:ln>
            <a:noFill/>
          </a:ln>
        </p:spPr>
      </p:pic>
      <p:pic>
        <p:nvPicPr>
          <p:cNvPr id="5" name="Audio 4">
            <a:hlinkClick r:id="" action="ppaction://media"/>
            <a:extLst>
              <a:ext uri="{FF2B5EF4-FFF2-40B4-BE49-F238E27FC236}">
                <a16:creationId xmlns:a16="http://schemas.microsoft.com/office/drawing/2014/main" id="{88B25905-6D83-253B-6E9B-63B6C560BC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5296"/>
    </mc:Choice>
    <mc:Fallback>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27c007228e_0_10"/>
          <p:cNvSpPr txBox="1">
            <a:spLocks noGrp="1"/>
          </p:cNvSpPr>
          <p:nvPr>
            <p:ph type="title"/>
          </p:nvPr>
        </p:nvSpPr>
        <p:spPr>
          <a:xfrm>
            <a:off x="614350" y="351754"/>
            <a:ext cx="8825700" cy="8604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Analytics (contd)</a:t>
            </a:r>
            <a:endParaRPr/>
          </a:p>
        </p:txBody>
      </p:sp>
      <p:sp>
        <p:nvSpPr>
          <p:cNvPr id="186" name="Google Shape;186;g127c007228e_0_10"/>
          <p:cNvSpPr txBox="1">
            <a:spLocks noGrp="1"/>
          </p:cNvSpPr>
          <p:nvPr>
            <p:ph type="body" idx="1"/>
          </p:nvPr>
        </p:nvSpPr>
        <p:spPr>
          <a:xfrm>
            <a:off x="1154955" y="4777381"/>
            <a:ext cx="8825700" cy="860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solidFill>
                  <a:schemeClr val="bg1"/>
                </a:solidFill>
              </a:rPr>
              <a:t>Overall change in the job market in the year 2020-2021 due to covid-19</a:t>
            </a:r>
            <a:endParaRPr dirty="0">
              <a:solidFill>
                <a:schemeClr val="bg1"/>
              </a:solidFill>
            </a:endParaRPr>
          </a:p>
        </p:txBody>
      </p:sp>
      <p:pic>
        <p:nvPicPr>
          <p:cNvPr id="187" name="Google Shape;187;g127c007228e_0_10"/>
          <p:cNvPicPr preferRelativeResize="0"/>
          <p:nvPr/>
        </p:nvPicPr>
        <p:blipFill>
          <a:blip r:embed="rId5">
            <a:alphaModFix/>
          </a:blip>
          <a:stretch>
            <a:fillRect/>
          </a:stretch>
        </p:blipFill>
        <p:spPr>
          <a:xfrm>
            <a:off x="2833000" y="1364554"/>
            <a:ext cx="4819980" cy="3260427"/>
          </a:xfrm>
          <a:prstGeom prst="rect">
            <a:avLst/>
          </a:prstGeom>
          <a:noFill/>
          <a:ln>
            <a:noFill/>
          </a:ln>
        </p:spPr>
      </p:pic>
      <p:pic>
        <p:nvPicPr>
          <p:cNvPr id="4" name="Audio 3">
            <a:hlinkClick r:id="" action="ppaction://media"/>
            <a:extLst>
              <a:ext uri="{FF2B5EF4-FFF2-40B4-BE49-F238E27FC236}">
                <a16:creationId xmlns:a16="http://schemas.microsoft.com/office/drawing/2014/main" id="{60542EF3-AB28-E32E-780F-40A54C7CD7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618"/>
    </mc:Choice>
    <mc:Fallback>
      <p:transition spd="slow" advTm="12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677</Words>
  <Application>Microsoft Office PowerPoint</Application>
  <PresentationFormat>Widescreen</PresentationFormat>
  <Paragraphs>89</Paragraphs>
  <Slides>15</Slides>
  <Notes>15</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Noto Sans Symbols</vt:lpstr>
      <vt:lpstr>Arial</vt:lpstr>
      <vt:lpstr>Century Gothic</vt:lpstr>
      <vt:lpstr>Ion</vt:lpstr>
      <vt:lpstr>Covid Job Impacts based on US Hiring Data</vt:lpstr>
      <vt:lpstr>Communication plan </vt:lpstr>
      <vt:lpstr>Data Selection</vt:lpstr>
      <vt:lpstr>Domain Knowledge </vt:lpstr>
      <vt:lpstr>Data Exploration </vt:lpstr>
      <vt:lpstr>Data Preparation </vt:lpstr>
      <vt:lpstr>Research Objectives </vt:lpstr>
      <vt:lpstr>Analytics</vt:lpstr>
      <vt:lpstr>Analytics (contd)</vt:lpstr>
      <vt:lpstr>Evaluation</vt:lpstr>
      <vt:lpstr>Conclusion</vt:lpstr>
      <vt:lpstr>Future Work</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Job Impacts based on US Hiring Data</dc:title>
  <dc:creator>KASULA PRUTHVI</dc:creator>
  <cp:lastModifiedBy>Pruthvi Kasula</cp:lastModifiedBy>
  <cp:revision>5</cp:revision>
  <dcterms:created xsi:type="dcterms:W3CDTF">2022-04-26T15:41:29Z</dcterms:created>
  <dcterms:modified xsi:type="dcterms:W3CDTF">2022-05-05T21:29:19Z</dcterms:modified>
</cp:coreProperties>
</file>